
<file path=[Content_Types].xml><?xml version="1.0" encoding="utf-8"?>
<Types xmlns="http://schemas.openxmlformats.org/package/2006/content-types">
  <Default Extension="fntdata" ContentType="application/x-fontdata"/>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Maven Pro" panose="020B0604020202020204" charset="0"/>
      <p:regular r:id="rId11"/>
      <p:bold r:id="rId12"/>
    </p:embeddedFont>
    <p:embeddedFont>
      <p:font typeface="Nuni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123"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solution, Consumer Aware Warehouse Management, is a time forecasting solution to predict what products need to be ordered for our client Crafty. (Lindsey)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d3519a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d3519a7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biggest technical challenge that our team has faced from day 1 is the complexity of the database which will largely influence our solution. On this slide you can see the scale and complexity of the relationships for the data that Crafty stores which supports their day to day business operations. (Lindsey)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3d3519a7c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3d3519a7c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the previous figure, you can see that there is a huge learning curve associated with the Crafty Database as there are many tables, many complex relationships, and the naming scheme is not intuitive. (Lindsey)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3d3519a7c_4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3d3519a7c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big part of our solution is going to be pulling the correct information from the database. In order to do that we will need to determine what data to query. As shown in the database diagram, that can be very complex to find the right data. Then we also can’t bog down the system with constant querying, so we need to determine when is the optimal time to query since we are dealing with a lot of data. One possible solution to this could be the use of views as it will store the query response inside a view table so the data from the query can be accessed more quickly.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3d3519a7c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3d3519a7c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Omair Ijaz. Once our client shared the DB, we then had to decide which database management system to use. We narrowed down the options to postgreSQL and MySQL based on how we wanted to query. Both databases are relational and therefore quite similar. Choosing either database will require our team to learn the database specific queries. Finally, our solution depends on whether or not we can query the database quickly and effectively.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659f434326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659f43432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Elijah: One big resource for overcoming this challenge was weekly meetings with our advisor and our client. Our Advisor aided in providing his professional experience with database solutions. This includes large scale database concepts like data warehouses and views, which will likely be used in our final implementation.</a:t>
            </a:r>
            <a:endParaRPr/>
          </a:p>
          <a:p>
            <a:pPr marL="0" lvl="0" indent="0" algn="l" rtl="0">
              <a:spcBef>
                <a:spcPts val="0"/>
              </a:spcBef>
              <a:spcAft>
                <a:spcPts val="0"/>
              </a:spcAft>
              <a:buNone/>
            </a:pPr>
            <a:r>
              <a:rPr lang="en"/>
              <a:t>In meetings with our client we were given a walkthrough of the database schema, and advice based on current usage of the database by the company. Our client also provided documentation of the database which was useful in understanding the current system of our client.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3d3519a7c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3d3519a7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a:t>
            </a:r>
            <a:endParaRPr/>
          </a:p>
          <a:p>
            <a:pPr marL="0" lvl="0" indent="0" algn="l" rtl="0">
              <a:spcBef>
                <a:spcPts val="0"/>
              </a:spcBef>
              <a:spcAft>
                <a:spcPts val="0"/>
              </a:spcAft>
              <a:buNone/>
            </a:pPr>
            <a:endParaRPr/>
          </a:p>
          <a:p>
            <a:pPr marL="0" lvl="0" indent="0" algn="l" rtl="0">
              <a:spcBef>
                <a:spcPts val="0"/>
              </a:spcBef>
              <a:spcAft>
                <a:spcPts val="0"/>
              </a:spcAft>
              <a:buNone/>
            </a:pPr>
            <a:r>
              <a:rPr lang="en"/>
              <a:t>Some other ways we started to overcome the challenge include going to the peer community. We researched using the online documentation for PostgreSQL. We also looked to online tutorials in PSQL for the specific administrative tasks that differed from SQL.</a:t>
            </a:r>
            <a:endParaRPr/>
          </a:p>
          <a:p>
            <a:pPr marL="0" lvl="0" indent="0" algn="l" rtl="0">
              <a:spcBef>
                <a:spcPts val="0"/>
              </a:spcBef>
              <a:spcAft>
                <a:spcPts val="0"/>
              </a:spcAft>
              <a:buNone/>
            </a:pPr>
            <a:endParaRPr/>
          </a:p>
          <a:p>
            <a:pPr marL="0" lvl="0" indent="0" algn="l" rtl="0">
              <a:spcBef>
                <a:spcPts val="0"/>
              </a:spcBef>
              <a:spcAft>
                <a:spcPts val="0"/>
              </a:spcAft>
              <a:buNone/>
            </a:pPr>
            <a:r>
              <a:rPr lang="en"/>
              <a:t>We also did some testing and sandboxing. We instantiated a local instance of the database where we were free to import the data and try things out without destroying the existing database. During this process, with the help of our client, we got to practice executing some queries to get useful information out of the database.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59f43432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59f43432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found solutions to a number of the initial problems we encountered, however, as it always, more challenges emerge. Some of these challenges relate to server work and some to work with the database. </a:t>
            </a:r>
            <a:endParaRPr/>
          </a:p>
          <a:p>
            <a:pPr marL="0" lvl="0" indent="0" algn="l" rtl="0">
              <a:spcBef>
                <a:spcPts val="0"/>
              </a:spcBef>
              <a:spcAft>
                <a:spcPts val="0"/>
              </a:spcAft>
              <a:buNone/>
            </a:pPr>
            <a:endParaRPr/>
          </a:p>
          <a:p>
            <a:pPr marL="0" lvl="0" indent="0" algn="l" rtl="0">
              <a:spcBef>
                <a:spcPts val="0"/>
              </a:spcBef>
              <a:spcAft>
                <a:spcPts val="0"/>
              </a:spcAft>
              <a:buNone/>
            </a:pPr>
            <a:r>
              <a:rPr lang="en"/>
              <a:t>The first of these is to do with querying the db</a:t>
            </a:r>
            <a:endParaRPr/>
          </a:p>
          <a:p>
            <a:pPr marL="0" lvl="0" indent="0" algn="l" rtl="0">
              <a:spcBef>
                <a:spcPts val="0"/>
              </a:spcBef>
              <a:spcAft>
                <a:spcPts val="0"/>
              </a:spcAft>
              <a:buNone/>
            </a:pPr>
            <a:r>
              <a:rPr lang="en"/>
              <a:t>It's important that we have a firm understanding of what queries are needed, thus we need to flesh these out more</a:t>
            </a:r>
            <a:endParaRPr/>
          </a:p>
          <a:p>
            <a:pPr marL="0" lvl="0" indent="0" algn="l" rtl="0">
              <a:spcBef>
                <a:spcPts val="0"/>
              </a:spcBef>
              <a:spcAft>
                <a:spcPts val="0"/>
              </a:spcAft>
              <a:buNone/>
            </a:pPr>
            <a:endParaRPr/>
          </a:p>
          <a:p>
            <a:pPr marL="0" lvl="0" indent="0" algn="l" rtl="0">
              <a:spcBef>
                <a:spcPts val="0"/>
              </a:spcBef>
              <a:spcAft>
                <a:spcPts val="0"/>
              </a:spcAft>
              <a:buNone/>
            </a:pPr>
            <a:r>
              <a:rPr lang="en"/>
              <a:t>Secondly, </a:t>
            </a:r>
            <a:endParaRPr/>
          </a:p>
          <a:p>
            <a:pPr marL="0" lvl="0" indent="0" algn="l" rtl="0">
              <a:spcBef>
                <a:spcPts val="0"/>
              </a:spcBef>
              <a:spcAft>
                <a:spcPts val="0"/>
              </a:spcAft>
              <a:buNone/>
            </a:pPr>
            <a:r>
              <a:rPr lang="en"/>
              <a:t>Another challenge we will have to deal with is learning new technologies to implement our solution. Not everyone on our team is familiar with all the technology that we will be implementing and need.</a:t>
            </a:r>
            <a:endParaRPr/>
          </a:p>
          <a:p>
            <a:pPr marL="0" lvl="0" indent="0" algn="l" rtl="0">
              <a:spcBef>
                <a:spcPts val="0"/>
              </a:spcBef>
              <a:spcAft>
                <a:spcPts val="0"/>
              </a:spcAft>
              <a:buNone/>
            </a:pPr>
            <a:endParaRPr/>
          </a:p>
          <a:p>
            <a:pPr marL="0" lvl="0" indent="0" algn="l" rtl="0">
              <a:spcBef>
                <a:spcPts val="0"/>
              </a:spcBef>
              <a:spcAft>
                <a:spcPts val="0"/>
              </a:spcAft>
              <a:buNone/>
            </a:pPr>
            <a:r>
              <a:rPr lang="en"/>
              <a:t>Finally,</a:t>
            </a:r>
            <a:endParaRPr/>
          </a:p>
          <a:p>
            <a:pPr marL="0" lvl="0" indent="0" algn="l" rtl="0">
              <a:spcBef>
                <a:spcPts val="0"/>
              </a:spcBef>
              <a:spcAft>
                <a:spcPts val="0"/>
              </a:spcAft>
              <a:buNone/>
            </a:pPr>
            <a:r>
              <a:rPr lang="en"/>
              <a:t>Our solution may require optimization, especially with the database and the queries we are running. Our goal requirement is to make our solution as least as preformant as the current Crafty solution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Technical Challenges</a:t>
            </a:r>
            <a:endParaRPr/>
          </a:p>
        </p:txBody>
      </p:sp>
      <p:sp>
        <p:nvSpPr>
          <p:cNvPr id="278" name="Google Shape;278;p13"/>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SDMay20-25</a:t>
            </a:r>
            <a:endParaRPr/>
          </a:p>
        </p:txBody>
      </p:sp>
      <p:pic>
        <p:nvPicPr>
          <p:cNvPr id="2" name="Audio 1">
            <a:hlinkClick r:id="" action="ppaction://media"/>
            <a:extLst>
              <a:ext uri="{FF2B5EF4-FFF2-40B4-BE49-F238E27FC236}">
                <a16:creationId xmlns:a16="http://schemas.microsoft.com/office/drawing/2014/main" id="{558FD9D1-30D6-4EC0-8F81-1D17A015819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850"/>
    </mc:Choice>
    <mc:Fallback xmlns="">
      <p:transition spd="slow" advTm="11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Shape 282"/>
        <p:cNvGrpSpPr/>
        <p:nvPr/>
      </p:nvGrpSpPr>
      <p:grpSpPr>
        <a:xfrm>
          <a:off x="0" y="0"/>
          <a:ext cx="0" cy="0"/>
          <a:chOff x="0" y="0"/>
          <a:chExt cx="0" cy="0"/>
        </a:xfrm>
      </p:grpSpPr>
      <p:sp>
        <p:nvSpPr>
          <p:cNvPr id="284" name="Google Shape;284;p14"/>
          <p:cNvSpPr txBox="1"/>
          <p:nvPr/>
        </p:nvSpPr>
        <p:spPr>
          <a:xfrm>
            <a:off x="259025" y="148025"/>
            <a:ext cx="4262700" cy="4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Nunito"/>
                <a:ea typeface="Nunito"/>
                <a:cs typeface="Nunito"/>
                <a:sym typeface="Nunito"/>
              </a:rPr>
              <a:t>Crafty DB</a:t>
            </a:r>
            <a:endParaRPr>
              <a:latin typeface="Nunito"/>
              <a:ea typeface="Nunito"/>
              <a:cs typeface="Nunito"/>
              <a:sym typeface="Nunito"/>
            </a:endParaRPr>
          </a:p>
        </p:txBody>
      </p:sp>
      <p:pic>
        <p:nvPicPr>
          <p:cNvPr id="4" name="Audio 3">
            <a:hlinkClick r:id="" action="ppaction://media"/>
            <a:extLst>
              <a:ext uri="{FF2B5EF4-FFF2-40B4-BE49-F238E27FC236}">
                <a16:creationId xmlns:a16="http://schemas.microsoft.com/office/drawing/2014/main" id="{30B118F7-B0C0-49FF-BD04-ECEECC8653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
        <p:nvSpPr>
          <p:cNvPr id="2" name="TextBox 1">
            <a:extLst>
              <a:ext uri="{FF2B5EF4-FFF2-40B4-BE49-F238E27FC236}">
                <a16:creationId xmlns:a16="http://schemas.microsoft.com/office/drawing/2014/main" id="{FEDE7984-6EEC-4563-B425-F678812634F4}"/>
              </a:ext>
            </a:extLst>
          </p:cNvPr>
          <p:cNvSpPr txBox="1"/>
          <p:nvPr/>
        </p:nvSpPr>
        <p:spPr>
          <a:xfrm>
            <a:off x="2882900" y="2263973"/>
            <a:ext cx="4927600" cy="307777"/>
          </a:xfrm>
          <a:prstGeom prst="rect">
            <a:avLst/>
          </a:prstGeom>
          <a:noFill/>
        </p:spPr>
        <p:txBody>
          <a:bodyPr wrap="square" rtlCol="0">
            <a:spAutoFit/>
          </a:bodyPr>
          <a:lstStyle/>
          <a:p>
            <a:r>
              <a:rPr lang="en-US" dirty="0"/>
              <a:t>Image removed for sharing purposes</a:t>
            </a:r>
          </a:p>
        </p:txBody>
      </p:sp>
    </p:spTree>
  </p:cSld>
  <p:clrMapOvr>
    <a:masterClrMapping/>
  </p:clrMapOvr>
  <mc:AlternateContent xmlns:mc="http://schemas.openxmlformats.org/markup-compatibility/2006" xmlns:p14="http://schemas.microsoft.com/office/powerpoint/2010/main">
    <mc:Choice Requires="p14">
      <p:transition spd="slow" p14:dur="2000" advTm="21256"/>
    </mc:Choice>
    <mc:Fallback xmlns="">
      <p:transition spd="slow" advTm="21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Complex Database</a:t>
            </a:r>
            <a:endParaRPr/>
          </a:p>
        </p:txBody>
      </p:sp>
      <p:sp>
        <p:nvSpPr>
          <p:cNvPr id="291" name="Google Shape;291;p15"/>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Many Tables</a:t>
            </a:r>
            <a:endParaRPr/>
          </a:p>
          <a:p>
            <a:pPr marL="457200" lvl="0" indent="-311150" algn="l" rtl="0">
              <a:spcBef>
                <a:spcPts val="0"/>
              </a:spcBef>
              <a:spcAft>
                <a:spcPts val="0"/>
              </a:spcAft>
              <a:buSzPts val="1300"/>
              <a:buChar char="●"/>
            </a:pPr>
            <a:r>
              <a:rPr lang="en"/>
              <a:t>Complex Relationships</a:t>
            </a:r>
            <a:endParaRPr/>
          </a:p>
          <a:p>
            <a:pPr marL="457200" lvl="0" indent="-311150" algn="l" rtl="0">
              <a:spcBef>
                <a:spcPts val="0"/>
              </a:spcBef>
              <a:spcAft>
                <a:spcPts val="0"/>
              </a:spcAft>
              <a:buSzPts val="1300"/>
              <a:buChar char="●"/>
            </a:pPr>
            <a:r>
              <a:rPr lang="en"/>
              <a:t>Naming Scheme is not intuitive</a:t>
            </a:r>
            <a:endParaRPr/>
          </a:p>
        </p:txBody>
      </p:sp>
      <p:pic>
        <p:nvPicPr>
          <p:cNvPr id="2" name="Audio 1">
            <a:hlinkClick r:id="" action="ppaction://media"/>
            <a:extLst>
              <a:ext uri="{FF2B5EF4-FFF2-40B4-BE49-F238E27FC236}">
                <a16:creationId xmlns:a16="http://schemas.microsoft.com/office/drawing/2014/main" id="{FB840FE4-C1CB-4978-84BC-2749C30767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304"/>
    </mc:Choice>
    <mc:Fallback xmlns="">
      <p:transition spd="slow" advTm="123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Querying</a:t>
            </a:r>
            <a:endParaRPr/>
          </a:p>
        </p:txBody>
      </p:sp>
      <p:sp>
        <p:nvSpPr>
          <p:cNvPr id="297" name="Google Shape;297;p1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Determining queries needed for inputs to solution</a:t>
            </a:r>
            <a:endParaRPr/>
          </a:p>
          <a:p>
            <a:pPr marL="457200" lvl="0" indent="-311150" algn="l" rtl="0">
              <a:spcBef>
                <a:spcPts val="0"/>
              </a:spcBef>
              <a:spcAft>
                <a:spcPts val="0"/>
              </a:spcAft>
              <a:buSzPts val="1300"/>
              <a:buChar char="●"/>
            </a:pPr>
            <a:r>
              <a:rPr lang="en"/>
              <a:t>Determining how often to query/ what needs to be queried when</a:t>
            </a:r>
            <a:endParaRPr/>
          </a:p>
          <a:p>
            <a:pPr marL="914400" lvl="1" indent="-298450" algn="l" rtl="0">
              <a:spcBef>
                <a:spcPts val="0"/>
              </a:spcBef>
              <a:spcAft>
                <a:spcPts val="0"/>
              </a:spcAft>
              <a:buSzPts val="1100"/>
              <a:buChar char="○"/>
            </a:pPr>
            <a:r>
              <a:rPr lang="en"/>
              <a:t>A possible solution are views</a:t>
            </a:r>
            <a:endParaRPr/>
          </a:p>
        </p:txBody>
      </p:sp>
      <p:pic>
        <p:nvPicPr>
          <p:cNvPr id="2" name="Audio 1">
            <a:hlinkClick r:id="" action="ppaction://media"/>
            <a:extLst>
              <a:ext uri="{FF2B5EF4-FFF2-40B4-BE49-F238E27FC236}">
                <a16:creationId xmlns:a16="http://schemas.microsoft.com/office/drawing/2014/main" id="{8079CCEA-2CD5-4B60-9004-E48CA46BFA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5044"/>
    </mc:Choice>
    <mc:Fallback xmlns="">
      <p:transition spd="slow" advTm="35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PostgreSQL vs MySQL</a:t>
            </a:r>
            <a:endParaRPr/>
          </a:p>
        </p:txBody>
      </p:sp>
      <p:sp>
        <p:nvSpPr>
          <p:cNvPr id="303" name="Google Shape;303;p17"/>
          <p:cNvSpPr txBox="1">
            <a:spLocks noGrp="1"/>
          </p:cNvSpPr>
          <p:nvPr>
            <p:ph type="body" idx="1"/>
          </p:nvPr>
        </p:nvSpPr>
        <p:spPr>
          <a:xfrm>
            <a:off x="1303800" y="1428750"/>
            <a:ext cx="70305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We have the data, now what?</a:t>
            </a:r>
            <a:endParaRPr/>
          </a:p>
          <a:p>
            <a:pPr marL="457200" lvl="0" indent="-311150" algn="l" rtl="0">
              <a:spcBef>
                <a:spcPts val="0"/>
              </a:spcBef>
              <a:spcAft>
                <a:spcPts val="0"/>
              </a:spcAft>
              <a:buSzPts val="1300"/>
              <a:buChar char="●"/>
            </a:pPr>
            <a:r>
              <a:rPr lang="en"/>
              <a:t>New things to learn</a:t>
            </a:r>
            <a:endParaRPr/>
          </a:p>
          <a:p>
            <a:pPr marL="457200" lvl="0" indent="-311150" algn="l" rtl="0">
              <a:spcBef>
                <a:spcPts val="0"/>
              </a:spcBef>
              <a:spcAft>
                <a:spcPts val="0"/>
              </a:spcAft>
              <a:buSzPts val="1300"/>
              <a:buChar char="●"/>
            </a:pPr>
            <a:r>
              <a:rPr lang="en"/>
              <a:t>Solution depends heavily on queries</a:t>
            </a:r>
            <a:endParaRPr/>
          </a:p>
        </p:txBody>
      </p:sp>
      <p:pic>
        <p:nvPicPr>
          <p:cNvPr id="2" name="Audio 1">
            <a:hlinkClick r:id="" action="ppaction://media"/>
            <a:extLst>
              <a:ext uri="{FF2B5EF4-FFF2-40B4-BE49-F238E27FC236}">
                <a16:creationId xmlns:a16="http://schemas.microsoft.com/office/drawing/2014/main" id="{D8BE5D7A-B616-4086-9463-530C10FFAF6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137"/>
    </mc:Choice>
    <mc:Fallback xmlns="">
      <p:transition spd="slow" advTm="28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Overcoming the Challenge</a:t>
            </a:r>
            <a:endParaRPr/>
          </a:p>
        </p:txBody>
      </p:sp>
      <p:sp>
        <p:nvSpPr>
          <p:cNvPr id="309" name="Google Shape;309;p1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Advisor Meetings</a:t>
            </a:r>
            <a:endParaRPr/>
          </a:p>
          <a:p>
            <a:pPr marL="914400" lvl="1" indent="-298450" algn="l" rtl="0">
              <a:spcBef>
                <a:spcPts val="0"/>
              </a:spcBef>
              <a:spcAft>
                <a:spcPts val="0"/>
              </a:spcAft>
              <a:buSzPts val="1100"/>
              <a:buChar char="○"/>
            </a:pPr>
            <a:r>
              <a:rPr lang="en"/>
              <a:t>Mentorship on large scale database</a:t>
            </a:r>
            <a:endParaRPr/>
          </a:p>
          <a:p>
            <a:pPr marL="914400" lvl="1" indent="-298450" algn="l" rtl="0">
              <a:spcBef>
                <a:spcPts val="0"/>
              </a:spcBef>
              <a:spcAft>
                <a:spcPts val="0"/>
              </a:spcAft>
              <a:buSzPts val="1100"/>
              <a:buChar char="○"/>
            </a:pPr>
            <a:r>
              <a:rPr lang="en"/>
              <a:t>Professional Experience</a:t>
            </a:r>
            <a:endParaRPr/>
          </a:p>
          <a:p>
            <a:pPr marL="457200" lvl="0" indent="-311150" algn="l" rtl="0">
              <a:spcBef>
                <a:spcPts val="0"/>
              </a:spcBef>
              <a:spcAft>
                <a:spcPts val="0"/>
              </a:spcAft>
              <a:buSzPts val="1300"/>
              <a:buChar char="●"/>
            </a:pPr>
            <a:r>
              <a:rPr lang="en"/>
              <a:t>Client Meetings</a:t>
            </a:r>
            <a:endParaRPr/>
          </a:p>
          <a:p>
            <a:pPr marL="914400" lvl="1" indent="-298450" algn="l" rtl="0">
              <a:spcBef>
                <a:spcPts val="0"/>
              </a:spcBef>
              <a:spcAft>
                <a:spcPts val="0"/>
              </a:spcAft>
              <a:buSzPts val="1100"/>
              <a:buChar char="○"/>
            </a:pPr>
            <a:r>
              <a:rPr lang="en"/>
              <a:t>Documentation</a:t>
            </a:r>
            <a:endParaRPr/>
          </a:p>
          <a:p>
            <a:pPr marL="914400" lvl="1" indent="-298450" algn="l" rtl="0">
              <a:spcBef>
                <a:spcPts val="0"/>
              </a:spcBef>
              <a:spcAft>
                <a:spcPts val="0"/>
              </a:spcAft>
              <a:buSzPts val="1100"/>
              <a:buChar char="○"/>
            </a:pPr>
            <a:r>
              <a:rPr lang="en"/>
              <a:t>Database Schema walk through </a:t>
            </a:r>
            <a:endParaRPr/>
          </a:p>
          <a:p>
            <a:pPr marL="914400" lvl="1" indent="-298450" algn="l" rtl="0">
              <a:spcBef>
                <a:spcPts val="0"/>
              </a:spcBef>
              <a:spcAft>
                <a:spcPts val="0"/>
              </a:spcAft>
              <a:buSzPts val="1100"/>
              <a:buChar char="○"/>
            </a:pPr>
            <a:r>
              <a:rPr lang="en"/>
              <a:t>Advice based on current usage at the company</a:t>
            </a:r>
            <a:endParaRPr/>
          </a:p>
          <a:p>
            <a:pPr marL="0" lvl="0" indent="0" algn="l" rtl="0">
              <a:spcBef>
                <a:spcPts val="1600"/>
              </a:spcBef>
              <a:spcAft>
                <a:spcPts val="1600"/>
              </a:spcAft>
              <a:buNone/>
            </a:pPr>
            <a:endParaRPr/>
          </a:p>
        </p:txBody>
      </p:sp>
      <p:pic>
        <p:nvPicPr>
          <p:cNvPr id="2" name="Audio 1">
            <a:hlinkClick r:id="" action="ppaction://media"/>
            <a:extLst>
              <a:ext uri="{FF2B5EF4-FFF2-40B4-BE49-F238E27FC236}">
                <a16:creationId xmlns:a16="http://schemas.microsoft.com/office/drawing/2014/main" id="{6B9E3B6F-877A-49BF-8DAA-2B025692F4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8550"/>
    </mc:Choice>
    <mc:Fallback xmlns="">
      <p:transition spd="slow" advTm="38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Overcoming the Challenge</a:t>
            </a:r>
            <a:endParaRPr/>
          </a:p>
        </p:txBody>
      </p:sp>
      <p:sp>
        <p:nvSpPr>
          <p:cNvPr id="315" name="Google Shape;315;p1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Peer Community</a:t>
            </a:r>
            <a:endParaRPr/>
          </a:p>
          <a:p>
            <a:pPr marL="914400" lvl="1" indent="-298450" algn="l" rtl="0">
              <a:spcBef>
                <a:spcPts val="0"/>
              </a:spcBef>
              <a:spcAft>
                <a:spcPts val="0"/>
              </a:spcAft>
              <a:buSzPts val="1100"/>
              <a:buChar char="○"/>
            </a:pPr>
            <a:r>
              <a:rPr lang="en"/>
              <a:t>Online Documentation</a:t>
            </a:r>
            <a:endParaRPr/>
          </a:p>
          <a:p>
            <a:pPr marL="914400" lvl="1" indent="-298450" algn="l" rtl="0">
              <a:spcBef>
                <a:spcPts val="0"/>
              </a:spcBef>
              <a:spcAft>
                <a:spcPts val="0"/>
              </a:spcAft>
              <a:buSzPts val="1100"/>
              <a:buChar char="○"/>
            </a:pPr>
            <a:r>
              <a:rPr lang="en"/>
              <a:t>Online Tutorials</a:t>
            </a:r>
            <a:endParaRPr/>
          </a:p>
          <a:p>
            <a:pPr marL="457200" lvl="0" indent="-311150" algn="l" rtl="0">
              <a:spcBef>
                <a:spcPts val="0"/>
              </a:spcBef>
              <a:spcAft>
                <a:spcPts val="0"/>
              </a:spcAft>
              <a:buSzPts val="1300"/>
              <a:buChar char="●"/>
            </a:pPr>
            <a:r>
              <a:rPr lang="en"/>
              <a:t>Testing and Sandboxing</a:t>
            </a:r>
            <a:endParaRPr/>
          </a:p>
          <a:p>
            <a:pPr marL="914400" lvl="1" indent="-298450" algn="l" rtl="0">
              <a:spcBef>
                <a:spcPts val="0"/>
              </a:spcBef>
              <a:spcAft>
                <a:spcPts val="0"/>
              </a:spcAft>
              <a:buSzPts val="1100"/>
              <a:buChar char="○"/>
            </a:pPr>
            <a:r>
              <a:rPr lang="en"/>
              <a:t>Testing out solutions</a:t>
            </a:r>
            <a:endParaRPr/>
          </a:p>
          <a:p>
            <a:pPr marL="914400" lvl="1" indent="-298450" algn="l" rtl="0">
              <a:spcBef>
                <a:spcPts val="0"/>
              </a:spcBef>
              <a:spcAft>
                <a:spcPts val="0"/>
              </a:spcAft>
              <a:buSzPts val="1100"/>
              <a:buChar char="○"/>
            </a:pPr>
            <a:r>
              <a:rPr lang="en"/>
              <a:t>Practicing Queries</a:t>
            </a:r>
            <a:endParaRPr/>
          </a:p>
          <a:p>
            <a:pPr marL="0" lvl="0" indent="0" algn="l" rtl="0">
              <a:spcBef>
                <a:spcPts val="1600"/>
              </a:spcBef>
              <a:spcAft>
                <a:spcPts val="1600"/>
              </a:spcAft>
              <a:buNone/>
            </a:pPr>
            <a:endParaRPr/>
          </a:p>
        </p:txBody>
      </p:sp>
      <p:pic>
        <p:nvPicPr>
          <p:cNvPr id="2" name="Audio 1">
            <a:hlinkClick r:id="" action="ppaction://media"/>
            <a:extLst>
              <a:ext uri="{FF2B5EF4-FFF2-40B4-BE49-F238E27FC236}">
                <a16:creationId xmlns:a16="http://schemas.microsoft.com/office/drawing/2014/main" id="{6976D3C5-52E5-47FD-B637-556B34153A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1477"/>
    </mc:Choice>
    <mc:Fallback xmlns="">
      <p:transition spd="slow" advTm="61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Upcoming Challenges</a:t>
            </a:r>
            <a:endParaRPr/>
          </a:p>
        </p:txBody>
      </p:sp>
      <p:sp>
        <p:nvSpPr>
          <p:cNvPr id="321" name="Google Shape;321;p2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Determine which queries needed</a:t>
            </a:r>
            <a:endParaRPr/>
          </a:p>
          <a:p>
            <a:pPr marL="457200" lvl="0" indent="-311150" algn="l" rtl="0">
              <a:spcBef>
                <a:spcPts val="0"/>
              </a:spcBef>
              <a:spcAft>
                <a:spcPts val="0"/>
              </a:spcAft>
              <a:buSzPts val="1300"/>
              <a:buChar char="●"/>
            </a:pPr>
            <a:r>
              <a:rPr lang="en"/>
              <a:t>Learning technologies i.e. R vs. Python</a:t>
            </a:r>
            <a:endParaRPr/>
          </a:p>
          <a:p>
            <a:pPr marL="457200" lvl="0" indent="-311150" algn="l" rtl="0">
              <a:spcBef>
                <a:spcPts val="0"/>
              </a:spcBef>
              <a:spcAft>
                <a:spcPts val="0"/>
              </a:spcAft>
              <a:buSzPts val="1300"/>
              <a:buChar char="●"/>
            </a:pPr>
            <a:r>
              <a:rPr lang="en"/>
              <a:t>Query optimization</a:t>
            </a:r>
            <a:endParaRPr/>
          </a:p>
        </p:txBody>
      </p:sp>
      <p:pic>
        <p:nvPicPr>
          <p:cNvPr id="2" name="Audio 1">
            <a:hlinkClick r:id="" action="ppaction://media"/>
            <a:extLst>
              <a:ext uri="{FF2B5EF4-FFF2-40B4-BE49-F238E27FC236}">
                <a16:creationId xmlns:a16="http://schemas.microsoft.com/office/drawing/2014/main" id="{9F2D5201-5DF4-4773-BA2C-6F14E3C09D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893"/>
    </mc:Choice>
    <mc:Fallback xmlns="">
      <p:transition spd="slow" advTm="48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806</Words>
  <Application>Microsoft Office PowerPoint</Application>
  <PresentationFormat>On-screen Show (16:9)</PresentationFormat>
  <Paragraphs>57</Paragraphs>
  <Slides>8</Slides>
  <Notes>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Nunito</vt:lpstr>
      <vt:lpstr>Arial</vt:lpstr>
      <vt:lpstr>Maven Pro</vt:lpstr>
      <vt:lpstr>Momentum</vt:lpstr>
      <vt:lpstr>Technical Challenges</vt:lpstr>
      <vt:lpstr>PowerPoint Presentation</vt:lpstr>
      <vt:lpstr>Complex Database</vt:lpstr>
      <vt:lpstr>Querying</vt:lpstr>
      <vt:lpstr>PostgreSQL vs MySQL</vt:lpstr>
      <vt:lpstr>Overcoming the Challenge</vt:lpstr>
      <vt:lpstr>Overcoming the Challenge</vt:lpstr>
      <vt:lpstr>Upcoming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Challenges</dc:title>
  <cp:lastModifiedBy>Jameel Kelley</cp:lastModifiedBy>
  <cp:revision>3</cp:revision>
  <dcterms:modified xsi:type="dcterms:W3CDTF">2019-11-07T20:15:31Z</dcterms:modified>
</cp:coreProperties>
</file>